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658" r:id="rId3"/>
    <p:sldMasterId id="2147483662" r:id="rId4"/>
  </p:sldMasterIdLst>
  <p:notesMasterIdLst>
    <p:notesMasterId r:id="rId22"/>
  </p:notesMasterIdLst>
  <p:handoutMasterIdLst>
    <p:handoutMasterId r:id="rId23"/>
  </p:handoutMasterIdLst>
  <p:sldIdLst>
    <p:sldId id="648" r:id="rId5"/>
    <p:sldId id="672" r:id="rId6"/>
    <p:sldId id="612" r:id="rId7"/>
    <p:sldId id="673" r:id="rId8"/>
    <p:sldId id="686" r:id="rId9"/>
    <p:sldId id="681" r:id="rId10"/>
    <p:sldId id="682" r:id="rId11"/>
    <p:sldId id="646" r:id="rId12"/>
    <p:sldId id="611" r:id="rId13"/>
    <p:sldId id="661" r:id="rId14"/>
    <p:sldId id="621" r:id="rId15"/>
    <p:sldId id="671" r:id="rId16"/>
    <p:sldId id="623" r:id="rId17"/>
    <p:sldId id="687" r:id="rId18"/>
    <p:sldId id="666" r:id="rId19"/>
    <p:sldId id="619" r:id="rId20"/>
    <p:sldId id="632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Frank" initials="M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133"/>
    <a:srgbClr val="FF2B19"/>
    <a:srgbClr val="241B1C"/>
    <a:srgbClr val="3E322C"/>
    <a:srgbClr val="53433B"/>
    <a:srgbClr val="171E22"/>
    <a:srgbClr val="2A373F"/>
    <a:srgbClr val="000000"/>
    <a:srgbClr val="CE4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69157" autoAdjust="0"/>
  </p:normalViewPr>
  <p:slideViewPr>
    <p:cSldViewPr>
      <p:cViewPr>
        <p:scale>
          <a:sx n="95" d="100"/>
          <a:sy n="95" d="100"/>
        </p:scale>
        <p:origin x="-1960" y="-80"/>
      </p:cViewPr>
      <p:guideLst>
        <p:guide orient="horz" pos="2185"/>
        <p:guide pos="5192"/>
        <p:guide pos="520"/>
        <p:guide pos="3992"/>
        <p:guide pos="2880"/>
      </p:guideLst>
    </p:cSldViewPr>
  </p:slideViewPr>
  <p:outlineViewPr>
    <p:cViewPr>
      <p:scale>
        <a:sx n="33" d="100"/>
        <a:sy n="33" d="100"/>
      </p:scale>
      <p:origin x="0" y="124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180325-53E6-0B4F-B7FD-7F43736913BB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6CCCEE-1E83-1E4D-8885-A053523B0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A43DD4-10AD-E440-A61F-E2BAEA1CF519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BCD5E8-132C-DE44-B164-4A418091A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6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professional: subtle immediate glance</a:t>
            </a:r>
            <a:r>
              <a:rPr lang="en-US" baseline="0" dirty="0" smtClean="0"/>
              <a:t> at personal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general fitness to professional sports</a:t>
            </a:r>
            <a:r>
              <a:rPr lang="en-US" baseline="0" dirty="0" smtClean="0"/>
              <a:t> for connection to biosensors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brings us back to </a:t>
            </a:r>
            <a:r>
              <a:rPr lang="en-US" dirty="0" err="1" smtClean="0"/>
              <a:t>FourSquare</a:t>
            </a:r>
            <a:r>
              <a:rPr lang="en-US" baseline="0" dirty="0" smtClean="0"/>
              <a:t> for the rest of us: social media for regular people, but with subtle immediacy.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D5E8-132C-DE44-B164-4A418091AE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6450620" y="4532923"/>
            <a:ext cx="2693379" cy="1001848"/>
          </a:xfrm>
          <a:custGeom>
            <a:avLst/>
            <a:gdLst>
              <a:gd name="connsiteX0" fmla="*/ 0 w 2849687"/>
              <a:gd name="connsiteY0" fmla="*/ 49752 h 1001848"/>
              <a:gd name="connsiteX1" fmla="*/ 49752 w 2849687"/>
              <a:gd name="connsiteY1" fmla="*/ 0 h 1001848"/>
              <a:gd name="connsiteX2" fmla="*/ 2799935 w 2849687"/>
              <a:gd name="connsiteY2" fmla="*/ 0 h 1001848"/>
              <a:gd name="connsiteX3" fmla="*/ 2849687 w 2849687"/>
              <a:gd name="connsiteY3" fmla="*/ 49752 h 1001848"/>
              <a:gd name="connsiteX4" fmla="*/ 2849687 w 2849687"/>
              <a:gd name="connsiteY4" fmla="*/ 952096 h 1001848"/>
              <a:gd name="connsiteX5" fmla="*/ 2799935 w 2849687"/>
              <a:gd name="connsiteY5" fmla="*/ 1001848 h 1001848"/>
              <a:gd name="connsiteX6" fmla="*/ 49752 w 2849687"/>
              <a:gd name="connsiteY6" fmla="*/ 1001848 h 1001848"/>
              <a:gd name="connsiteX7" fmla="*/ 0 w 2849687"/>
              <a:gd name="connsiteY7" fmla="*/ 952096 h 1001848"/>
              <a:gd name="connsiteX8" fmla="*/ 0 w 2849687"/>
              <a:gd name="connsiteY8" fmla="*/ 49752 h 1001848"/>
              <a:gd name="connsiteX0" fmla="*/ 0 w 2849687"/>
              <a:gd name="connsiteY0" fmla="*/ 49752 h 1001848"/>
              <a:gd name="connsiteX1" fmla="*/ 49752 w 2849687"/>
              <a:gd name="connsiteY1" fmla="*/ 0 h 1001848"/>
              <a:gd name="connsiteX2" fmla="*/ 2799935 w 2849687"/>
              <a:gd name="connsiteY2" fmla="*/ 0 h 1001848"/>
              <a:gd name="connsiteX3" fmla="*/ 2849687 w 2849687"/>
              <a:gd name="connsiteY3" fmla="*/ 49752 h 1001848"/>
              <a:gd name="connsiteX4" fmla="*/ 2799935 w 2849687"/>
              <a:gd name="connsiteY4" fmla="*/ 1001848 h 1001848"/>
              <a:gd name="connsiteX5" fmla="*/ 49752 w 2849687"/>
              <a:gd name="connsiteY5" fmla="*/ 1001848 h 1001848"/>
              <a:gd name="connsiteX6" fmla="*/ 0 w 2849687"/>
              <a:gd name="connsiteY6" fmla="*/ 952096 h 1001848"/>
              <a:gd name="connsiteX7" fmla="*/ 0 w 2849687"/>
              <a:gd name="connsiteY7" fmla="*/ 49752 h 1001848"/>
              <a:gd name="connsiteX0" fmla="*/ 2799935 w 2946434"/>
              <a:gd name="connsiteY0" fmla="*/ 1001848 h 1001848"/>
              <a:gd name="connsiteX1" fmla="*/ 49752 w 2946434"/>
              <a:gd name="connsiteY1" fmla="*/ 1001848 h 1001848"/>
              <a:gd name="connsiteX2" fmla="*/ 0 w 2946434"/>
              <a:gd name="connsiteY2" fmla="*/ 952096 h 1001848"/>
              <a:gd name="connsiteX3" fmla="*/ 0 w 2946434"/>
              <a:gd name="connsiteY3" fmla="*/ 49752 h 1001848"/>
              <a:gd name="connsiteX4" fmla="*/ 49752 w 2946434"/>
              <a:gd name="connsiteY4" fmla="*/ 0 h 1001848"/>
              <a:gd name="connsiteX5" fmla="*/ 2799935 w 2946434"/>
              <a:gd name="connsiteY5" fmla="*/ 0 h 1001848"/>
              <a:gd name="connsiteX6" fmla="*/ 2946434 w 2946434"/>
              <a:gd name="connsiteY6" fmla="*/ 141192 h 1001848"/>
              <a:gd name="connsiteX0" fmla="*/ 2799935 w 2799935"/>
              <a:gd name="connsiteY0" fmla="*/ 1001848 h 1001848"/>
              <a:gd name="connsiteX1" fmla="*/ 49752 w 2799935"/>
              <a:gd name="connsiteY1" fmla="*/ 1001848 h 1001848"/>
              <a:gd name="connsiteX2" fmla="*/ 0 w 2799935"/>
              <a:gd name="connsiteY2" fmla="*/ 952096 h 1001848"/>
              <a:gd name="connsiteX3" fmla="*/ 0 w 2799935"/>
              <a:gd name="connsiteY3" fmla="*/ 49752 h 1001848"/>
              <a:gd name="connsiteX4" fmla="*/ 49752 w 2799935"/>
              <a:gd name="connsiteY4" fmla="*/ 0 h 1001848"/>
              <a:gd name="connsiteX5" fmla="*/ 2799935 w 2799935"/>
              <a:gd name="connsiteY5" fmla="*/ 0 h 10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935" h="1001848">
                <a:moveTo>
                  <a:pt x="2799935" y="1001848"/>
                </a:moveTo>
                <a:lnTo>
                  <a:pt x="49752" y="1001848"/>
                </a:lnTo>
                <a:cubicBezTo>
                  <a:pt x="22275" y="1001848"/>
                  <a:pt x="0" y="979573"/>
                  <a:pt x="0" y="952096"/>
                </a:cubicBezTo>
                <a:lnTo>
                  <a:pt x="0" y="49752"/>
                </a:lnTo>
                <a:cubicBezTo>
                  <a:pt x="0" y="22275"/>
                  <a:pt x="22275" y="0"/>
                  <a:pt x="49752" y="0"/>
                </a:cubicBezTo>
                <a:lnTo>
                  <a:pt x="2799935" y="0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24" y="1603376"/>
            <a:ext cx="5499101" cy="1117600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3400">
                <a:gradFill flip="none" rotWithShape="1">
                  <a:gsLst>
                    <a:gs pos="64000">
                      <a:srgbClr val="FFFFFF"/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wimm_logo_PREF_SM_RG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966354"/>
            <a:ext cx="2285999" cy="1662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2400" y="4644767"/>
            <a:ext cx="179070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US" sz="1000" dirty="0" smtClean="0">
                <a:gradFill flip="none" rotWithShape="1">
                  <a:gsLst>
                    <a:gs pos="64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PREPARED</a:t>
            </a:r>
            <a:r>
              <a:rPr lang="en-US" sz="1000" baseline="0" dirty="0" smtClean="0">
                <a:gradFill flip="none" rotWithShape="1">
                  <a:gsLst>
                    <a:gs pos="64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 FOR</a:t>
            </a:r>
            <a:endParaRPr lang="en-US" sz="1000" dirty="0">
              <a:gradFill flip="none" rotWithShape="1">
                <a:gsLst>
                  <a:gs pos="6400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47625"/>
            <a:ext cx="7708900" cy="12954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2">
                        <a:lumMod val="90000"/>
                        <a:lumOff val="1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562101"/>
            <a:ext cx="7708900" cy="417880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spcBef>
                <a:spcPts val="1076"/>
              </a:spcBef>
              <a:buClr>
                <a:schemeClr val="accent1"/>
              </a:buClr>
              <a:defRPr sz="240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buSzPct val="75000"/>
              <a:buFont typeface="Courier New"/>
              <a:buChar char="o"/>
              <a:defRPr sz="2000" normalizeH="0" baseline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3pPr>
            <a:lvl4pPr>
              <a:buFont typeface="Courier New"/>
              <a:buChar char="o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buFont typeface="Arial"/>
              <a:buChar char="•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650" y="47625"/>
            <a:ext cx="7721600" cy="129540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 b="0" i="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650" y="1511300"/>
            <a:ext cx="7721600" cy="17526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731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3125" y="35179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 cap="none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4004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400425" y="35179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rgbClr val="4F4541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rgbClr val="4F454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150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15025" y="35179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rgbClr val="4F4541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rgbClr val="4F454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82650" y="47625"/>
            <a:ext cx="7721600" cy="129540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 b="0" i="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47625"/>
            <a:ext cx="7708900" cy="12954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2">
                        <a:lumMod val="90000"/>
                        <a:lumOff val="1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5" y="1571626"/>
            <a:ext cx="7708900" cy="417880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spcBef>
                <a:spcPts val="1076"/>
              </a:spcBef>
              <a:buClr>
                <a:schemeClr val="accent1"/>
              </a:buClr>
              <a:defRPr sz="240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buSzPct val="75000"/>
              <a:buFont typeface="Courier New"/>
              <a:buChar char="o"/>
              <a:defRPr sz="2000" normalizeH="0" baseline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3pPr>
            <a:lvl4pPr>
              <a:buFont typeface="Courier New"/>
              <a:buChar char="o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buFont typeface="Arial"/>
              <a:buChar char="•"/>
              <a:defRPr sz="160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25" y="47625"/>
            <a:ext cx="7721600" cy="129540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 b="0" i="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175" y="1511300"/>
            <a:ext cx="7721600" cy="17526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731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3125" y="3527425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 cap="none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4004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400425" y="3527425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rgbClr val="4F4541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rgbClr val="4F454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15025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solidFill>
                  <a:srgbClr val="251D1C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15025" y="3527425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rgbClr val="4F4541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rgbClr val="4F454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73125" y="47625"/>
            <a:ext cx="7721600" cy="129540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 b="0" i="0">
                <a:gradFill flip="none" rotWithShape="1">
                  <a:gsLst>
                    <a:gs pos="64000">
                      <a:schemeClr val="tx2"/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mm_logo_PREF_SM_RG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5780233"/>
            <a:ext cx="1371600" cy="9975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813548"/>
            <a:ext cx="8686800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882650" y="3251199"/>
            <a:ext cx="7708900" cy="6096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>
              <a:buNone/>
              <a:defRPr sz="4000" cap="all" spc="120">
                <a:gradFill flip="none" rotWithShape="1">
                  <a:gsLst>
                    <a:gs pos="64000">
                      <a:schemeClr val="bg1"/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977900" y="1138238"/>
            <a:ext cx="3479800" cy="198596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>
              <a:defRPr sz="12400">
                <a:ln>
                  <a:solidFill>
                    <a:schemeClr val="accent1"/>
                  </a:solidFill>
                </a:ln>
                <a:noFill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25" y="600075"/>
            <a:ext cx="2705100" cy="15875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400" i="1">
                <a:solidFill>
                  <a:schemeClr val="tx1"/>
                </a:solidFill>
              </a:defRPr>
            </a:lvl1pPr>
            <a:lvl2pPr>
              <a:defRPr sz="1200" b="0" i="0">
                <a:latin typeface="Arial Italic"/>
                <a:cs typeface="Arial Italic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105149" y="1603376"/>
            <a:ext cx="5499101" cy="111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rgbClr val="FFFFFF"/>
                  </a:gs>
                  <a:gs pos="100000">
                    <a:schemeClr val="bg2"/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 descr="wimm_logo_PREF_SM_RG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966354"/>
            <a:ext cx="2285999" cy="1662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7600" y="4330701"/>
            <a:ext cx="29464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24" y="1603376"/>
            <a:ext cx="5499101" cy="1117600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3400">
                <a:gradFill flip="none" rotWithShape="1">
                  <a:gsLst>
                    <a:gs pos="64000">
                      <a:srgbClr val="FFFFFF"/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wimm_logo_PREF_SM_RG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66354"/>
            <a:ext cx="2285999" cy="166254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02400" y="4867275"/>
            <a:ext cx="2082800" cy="5207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>
              <a:defRPr sz="1400" cap="all">
                <a:gradFill flip="none" rotWithShape="1">
                  <a:gsLst>
                    <a:gs pos="6400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Company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2400" y="4644767"/>
            <a:ext cx="179070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US" sz="1000" dirty="0" smtClean="0">
                <a:gradFill flip="none" rotWithShape="1">
                  <a:gsLst>
                    <a:gs pos="64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PREPARED</a:t>
            </a:r>
            <a:r>
              <a:rPr lang="en-US" sz="1000" baseline="0" dirty="0" smtClean="0">
                <a:gradFill flip="none" rotWithShape="1">
                  <a:gsLst>
                    <a:gs pos="64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 FOR</a:t>
            </a:r>
            <a:endParaRPr lang="en-US" sz="1000" dirty="0">
              <a:gradFill flip="none" rotWithShape="1">
                <a:gsLst>
                  <a:gs pos="6400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910692" y="6321425"/>
            <a:ext cx="946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US" sz="900" b="0" i="0" u="none" strike="noStrike" kern="900" cap="none" spc="40" normalizeH="0" baseline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28 Jun 2011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71650" y="6321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900" b="0" i="0" u="none" strike="noStrike" kern="800" cap="none" spc="3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 dirty="0" smtClean="0"/>
              <a:t>WIMM Labs Confidential</a:t>
            </a:r>
            <a:endParaRPr lang="en-US" dirty="0"/>
          </a:p>
        </p:txBody>
      </p:sp>
      <p:pic>
        <p:nvPicPr>
          <p:cNvPr id="13" name="Picture 12" descr="BO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7600" y="4330701"/>
            <a:ext cx="2946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6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47625"/>
            <a:ext cx="7708900" cy="12954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4400">
                <a:gradFill flip="none" rotWithShape="1">
                  <a:gsLst>
                    <a:gs pos="64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543050"/>
            <a:ext cx="7708900" cy="418003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spcBef>
                <a:spcPts val="1076"/>
              </a:spcBef>
              <a:buClr>
                <a:schemeClr val="accent1"/>
              </a:buClr>
              <a:defRPr sz="32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>
              <a:buSzPct val="75000"/>
              <a:buFont typeface="Courier New"/>
              <a:buChar char="o"/>
              <a:defRPr sz="2800" normalizeH="0" baseline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3pPr>
            <a:lvl4pPr>
              <a:buFont typeface="Courier New"/>
              <a:buChar char="o"/>
              <a:defRPr sz="20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buFont typeface="Arial"/>
              <a:buChar char="•"/>
              <a:defRPr sz="20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47625"/>
            <a:ext cx="7708900" cy="12954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>
                <a:gradFill flip="none" rotWithShape="1">
                  <a:gsLst>
                    <a:gs pos="64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543050"/>
            <a:ext cx="3733800" cy="418003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spcBef>
                <a:spcPts val="1076"/>
              </a:spcBef>
              <a:buClr>
                <a:schemeClr val="accent1"/>
              </a:buClr>
              <a:defRPr sz="2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>
              <a:buSzPct val="75000"/>
              <a:buFont typeface="Courier New"/>
              <a:buChar char="o"/>
              <a:defRPr sz="2000" normalizeH="0" baseline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3pPr>
            <a:lvl4pPr>
              <a:buFont typeface="Courier New"/>
              <a:buChar char="o"/>
              <a:defRPr sz="16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buFont typeface="Arial"/>
              <a:buChar char="•"/>
              <a:defRPr sz="16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57750" y="1543050"/>
            <a:ext cx="3733800" cy="418003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spcBef>
                <a:spcPts val="1076"/>
              </a:spcBef>
              <a:buClr>
                <a:schemeClr val="accent1"/>
              </a:buClr>
              <a:defRPr sz="2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>
              <a:buSzPct val="75000"/>
              <a:buFont typeface="Courier New"/>
              <a:buChar char="o"/>
              <a:defRPr sz="2000" normalizeH="0" baseline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3pPr>
            <a:lvl4pPr>
              <a:buFont typeface="Courier New"/>
              <a:buChar char="o"/>
              <a:defRPr sz="16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buFont typeface="Arial"/>
              <a:buChar char="•"/>
              <a:defRPr sz="16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650" y="47625"/>
            <a:ext cx="7721600" cy="129540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 b="0" i="0">
                <a:gradFill flip="none" rotWithShape="1">
                  <a:gsLst>
                    <a:gs pos="64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650" y="1511300"/>
            <a:ext cx="7721600" cy="17526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47625"/>
            <a:ext cx="7708900" cy="12954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3600">
                <a:gradFill flip="none" rotWithShape="1">
                  <a:gsLst>
                    <a:gs pos="64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82650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82650" y="35560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chemeClr val="accent2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 cap="none">
                <a:solidFill>
                  <a:schemeClr val="bg2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409950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409950" y="35560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chemeClr val="accent2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chemeClr val="bg2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24550" y="1663700"/>
            <a:ext cx="2121408" cy="1664208"/>
          </a:xfrm>
          <a:prstGeom prst="rect">
            <a:avLst/>
          </a:prstGeom>
        </p:spPr>
        <p:txBody>
          <a:bodyPr vert="horz" lIns="91440" tIns="45720" rIns="91440" bIns="45720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24550" y="3556000"/>
            <a:ext cx="2121408" cy="178435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600" cap="all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i="1" cap="none">
                <a:solidFill>
                  <a:schemeClr val="accent2"/>
                </a:solidFill>
                <a:latin typeface="Arial"/>
                <a:cs typeface="Arial"/>
              </a:defRPr>
            </a:lvl2pPr>
            <a:lvl3pPr marL="0" indent="0">
              <a:spcBef>
                <a:spcPts val="1076"/>
              </a:spcBef>
              <a:buNone/>
              <a:defRPr sz="1200">
                <a:solidFill>
                  <a:schemeClr val="bg2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4.xml"/><Relationship Id="rId5" Type="http://schemas.openxmlformats.org/officeDocument/2006/relationships/image" Target="../media/image7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alpha val="92000"/>
              </a:schemeClr>
            </a:gs>
            <a:gs pos="50000">
              <a:srgbClr val="241B1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ipe_dark_1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33017" y="3975100"/>
            <a:ext cx="1515884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800" cap="none" spc="3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98328" y="6200822"/>
            <a:ext cx="757249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900" b="0" i="0" u="none" strike="noStrike" kern="800" cap="none" spc="3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4A646-F6D9-0D4E-AB18-1CBF330F0AFC}" type="slidenum">
              <a:rPr kumimoji="0" lang="en-US" sz="900" b="0" i="0" u="none" strike="noStrike" kern="800" cap="none" spc="3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800" cap="none" spc="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i="0" kern="1200" baseline="0"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lin ang="5400000" scaled="0"/>
            <a:tileRect/>
          </a:gra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000" spc="100" baseline="0">
          <a:gradFill flip="none" rotWithShape="1"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75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ipe_medium_1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imm_logo_PREF_SM_RGB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200" y="5780233"/>
            <a:ext cx="1371600" cy="997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13548"/>
            <a:ext cx="8686800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98328" y="6200822"/>
            <a:ext cx="757249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900" b="0" i="0" u="none" strike="noStrike" kern="800" cap="none" spc="3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4A646-F6D9-0D4E-AB18-1CBF330F0AFC}" type="slidenum">
              <a:rPr kumimoji="0" lang="en-US" sz="900" b="0" i="0" u="none" strike="noStrike" kern="800" cap="none" spc="3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800" cap="none" spc="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wipe_gray_1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imm_logo_ALT_SM_RGB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0" y="5779008"/>
            <a:ext cx="1371600" cy="997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13548"/>
            <a:ext cx="8686800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98328" y="6200822"/>
            <a:ext cx="757249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900" b="0" i="0" u="none" strike="noStrike" kern="800" cap="none" spc="3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4A646-F6D9-0D4E-AB18-1CBF330F0AFC}" type="slidenum">
              <a:rPr kumimoji="0" lang="en-US" sz="900" b="0" i="0" u="none" strike="noStrike" kern="800" cap="none" spc="3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800" cap="none" spc="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5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ipe_white_1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wimm_logo_ALT_SM_RGB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0" y="5779008"/>
            <a:ext cx="1371600" cy="9975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813548"/>
            <a:ext cx="8686800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98328" y="6200822"/>
            <a:ext cx="757249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900" b="0" i="0" u="none" strike="noStrike" kern="800" cap="none" spc="30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4A646-F6D9-0D4E-AB18-1CBF330F0AFC}" type="slidenum">
              <a:rPr kumimoji="0" lang="en-US" sz="900" b="0" i="0" u="none" strike="noStrike" kern="800" cap="none" spc="3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800" cap="none" spc="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848600" cy="1117600"/>
          </a:xfrm>
        </p:spPr>
        <p:txBody>
          <a:bodyPr/>
          <a:lstStyle/>
          <a:p>
            <a:r>
              <a:rPr lang="en-US" sz="6000" dirty="0" smtClean="0"/>
              <a:t>Wearable Technology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02399" y="4648200"/>
            <a:ext cx="2550605" cy="739775"/>
          </a:xfrm>
        </p:spPr>
        <p:txBody>
          <a:bodyPr/>
          <a:lstStyle/>
          <a:p>
            <a:pPr algn="ctr"/>
            <a:r>
              <a:rPr lang="en-US" dirty="0" smtClean="0"/>
              <a:t>For </a:t>
            </a:r>
          </a:p>
          <a:p>
            <a:pPr algn="ctr"/>
            <a:r>
              <a:rPr lang="en-US" dirty="0" smtClean="0"/>
              <a:t>O’Reilly</a:t>
            </a:r>
          </a:p>
          <a:p>
            <a:pPr algn="ctr"/>
            <a:r>
              <a:rPr lang="en-US" dirty="0" smtClean="0"/>
              <a:t>Android </a:t>
            </a:r>
            <a:r>
              <a:rPr lang="en-US" dirty="0" err="1" smtClean="0"/>
              <a:t>OPen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5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Standby Mode</a:t>
            </a:r>
          </a:p>
          <a:p>
            <a:r>
              <a:rPr lang="en-US" dirty="0" smtClean="0"/>
              <a:t>Watchfaces</a:t>
            </a:r>
          </a:p>
          <a:p>
            <a:r>
              <a:rPr lang="en-US" dirty="0" smtClean="0"/>
              <a:t>Productivity Micro Apps</a:t>
            </a:r>
          </a:p>
          <a:p>
            <a:r>
              <a:rPr lang="en-US" dirty="0" smtClean="0"/>
              <a:t>Social Micro Apps</a:t>
            </a:r>
          </a:p>
          <a:p>
            <a:r>
              <a:rPr lang="en-US" dirty="0" smtClean="0"/>
              <a:t>Smartphone Companion</a:t>
            </a:r>
          </a:p>
          <a:p>
            <a:r>
              <a:rPr lang="en-US" dirty="0" smtClean="0"/>
              <a:t>Owner Site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8973" flipH="1">
            <a:off x="470642" y="1789229"/>
            <a:ext cx="3968136" cy="409262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WIMM Module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2988695" y="2435729"/>
            <a:ext cx="3614964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3811373" y="2071724"/>
            <a:ext cx="3351427" cy="2017676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Software</a:t>
            </a:r>
          </a:p>
          <a:p>
            <a:pPr marL="225425" lvl="1" indent="-225425">
              <a:spcBef>
                <a:spcPct val="20000"/>
              </a:spcBef>
              <a:buSzPct val="75000"/>
              <a:buFont typeface="Courier New"/>
              <a:buChar char="o"/>
            </a:pP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Android OS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986313" y="4611251"/>
            <a:ext cx="3617346" cy="1588"/>
          </a:xfrm>
          <a:prstGeom prst="line">
            <a:avLst/>
          </a:prstGeom>
          <a:ln w="9525" cap="flat" cmpd="sng" algn="ctr">
            <a:solidFill>
              <a:srgbClr val="7C6E67"/>
            </a:solidFill>
            <a:prstDash val="dot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3791629" y="4248835"/>
            <a:ext cx="2666797" cy="16947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Hardware</a:t>
            </a:r>
            <a:endParaRPr kumimoji="0" lang="en-US" sz="2400" b="0" i="0" u="none" strike="noStrike" kern="1200" cap="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5425" lvl="1" indent="-225425">
              <a:spcBef>
                <a:spcPct val="20000"/>
              </a:spcBef>
              <a:buSzPct val="75000"/>
              <a:buFont typeface="Courier New"/>
              <a:buChar char="o"/>
            </a:pP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Arial"/>
              </a:rPr>
              <a:t>Always on</a:t>
            </a:r>
          </a:p>
          <a:p>
            <a:pPr marL="225425" lvl="1" indent="-225425">
              <a:spcBef>
                <a:spcPct val="20000"/>
              </a:spcBef>
              <a:buSzPct val="75000"/>
              <a:buFont typeface="Courier New"/>
              <a:buChar char="o"/>
            </a:pP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Arial"/>
              </a:rPr>
              <a:t>Lasts all day</a:t>
            </a:r>
          </a:p>
          <a:p>
            <a:pPr marL="225425" lvl="1" indent="-225425">
              <a:spcBef>
                <a:spcPct val="20000"/>
              </a:spcBef>
              <a:buSzPct val="75000"/>
              <a:buFont typeface="Courier New"/>
              <a:buChar char="o"/>
            </a:pPr>
            <a:endParaRPr lang="en-US" sz="3200" dirty="0" smtClean="0">
              <a:solidFill>
                <a:schemeClr val="tx2">
                  <a:lumMod val="25000"/>
                  <a:lumOff val="75000"/>
                </a:schemeClr>
              </a:solidFill>
              <a:latin typeface="Arial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3659" y="2295873"/>
            <a:ext cx="2540341" cy="2679970"/>
          </a:xfrm>
          <a:prstGeom prst="roundRect">
            <a:avLst>
              <a:gd name="adj" fmla="val 88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66688" indent="-166688">
              <a:lnSpc>
                <a:spcPts val="1780"/>
              </a:lnSpc>
            </a:pPr>
            <a:endParaRPr lang="en-US" sz="1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780"/>
              </a:lnSpc>
            </a:pP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780"/>
              </a:lnSpc>
            </a:pP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780"/>
              </a:lnSpc>
            </a:pP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68376" y="1625343"/>
          <a:ext cx="2675624" cy="454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624"/>
              </a:tblGrid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TECH SPECS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38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BI-MODAL CAPACATIVE TOUCHSCREEN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WI-FI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BLUETOOTH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GPS</a:t>
                      </a:r>
                      <a:endParaRPr lang="en-US" sz="160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ACCELEROMETER</a:t>
                      </a:r>
                      <a:endParaRPr lang="en-US" sz="160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MAGNETOMETER</a:t>
                      </a:r>
                      <a:endParaRPr lang="en-US" sz="160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38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AUDIBLE AND TACTILE ALERTS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UP TO 32GB MEMORY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WATER RESISTANT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30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32×36×12.5mm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9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22g</a:t>
                      </a:r>
                      <a:endParaRPr lang="en-US" sz="1600" dirty="0" smtClean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6E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WIMM 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Preview</a:t>
            </a:r>
          </a:p>
          <a:p>
            <a:r>
              <a:rPr lang="en-US" dirty="0" smtClean="0"/>
              <a:t>To registered developers</a:t>
            </a:r>
          </a:p>
          <a:p>
            <a:r>
              <a:rPr lang="en-US" dirty="0" smtClean="0"/>
              <a:t>$299</a:t>
            </a:r>
          </a:p>
          <a:p>
            <a:r>
              <a:rPr lang="en-US" dirty="0" smtClean="0"/>
              <a:t>Limited supply</a:t>
            </a:r>
          </a:p>
          <a:p>
            <a:r>
              <a:rPr lang="en-US" dirty="0" smtClean="0"/>
              <a:t>Available in several weeks</a:t>
            </a:r>
          </a:p>
        </p:txBody>
      </p:sp>
      <p:pic>
        <p:nvPicPr>
          <p:cNvPr id="6" name="Picture 5" descr="WIMM One in box.png"/>
          <p:cNvPicPr>
            <a:picLocks noChangeAspect="1"/>
          </p:cNvPicPr>
          <p:nvPr/>
        </p:nvPicPr>
        <p:blipFill>
          <a:blip r:embed="rId3"/>
          <a:srcRect l="26385" r="22955"/>
          <a:stretch>
            <a:fillRect/>
          </a:stretch>
        </p:blipFill>
        <p:spPr>
          <a:xfrm>
            <a:off x="5334000" y="228600"/>
            <a:ext cx="36576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2.png"/>
          <p:cNvPicPr>
            <a:picLocks noChangeAspect="1"/>
          </p:cNvPicPr>
          <p:nvPr/>
        </p:nvPicPr>
        <p:blipFill>
          <a:blip r:embed="rId3"/>
          <a:srcRect r="1556"/>
          <a:stretch>
            <a:fillRect/>
          </a:stretch>
        </p:blipFill>
        <p:spPr>
          <a:xfrm>
            <a:off x="3383343" y="2054840"/>
            <a:ext cx="3736859" cy="2215578"/>
          </a:xfrm>
          <a:prstGeom prst="rect">
            <a:avLst/>
          </a:prstGeom>
          <a:effectLst>
            <a:outerShdw blurRad="635000" dist="254000" dir="19320000">
              <a:srgbClr val="000000">
                <a:alpha val="0"/>
              </a:srgbClr>
            </a:outerShdw>
          </a:effectLst>
          <a:scene3d>
            <a:camera prst="orthographicFront">
              <a:rot lat="20100000" lon="195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web.png"/>
          <p:cNvPicPr>
            <a:picLocks noChangeAspect="1"/>
          </p:cNvPicPr>
          <p:nvPr/>
        </p:nvPicPr>
        <p:blipFill>
          <a:blip r:embed="rId4"/>
          <a:srcRect l="3484" r="4231" b="8483"/>
          <a:stretch>
            <a:fillRect/>
          </a:stretch>
        </p:blipFill>
        <p:spPr>
          <a:xfrm>
            <a:off x="2182317" y="2047418"/>
            <a:ext cx="4378797" cy="2547663"/>
          </a:xfrm>
          <a:prstGeom prst="rect">
            <a:avLst/>
          </a:prstGeom>
          <a:effectLst>
            <a:outerShdw blurRad="635000" dist="254000" dir="1932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20100000" lon="19500000" rev="0"/>
            </a:camera>
            <a:lightRig rig="threePt" dir="t"/>
          </a:scene3d>
          <a:sp3d/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882650" y="5480688"/>
            <a:ext cx="2274605" cy="32590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App store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294" y="2154511"/>
            <a:ext cx="4654550" cy="2708102"/>
          </a:xfrm>
          <a:prstGeom prst="rect">
            <a:avLst/>
          </a:prstGeom>
          <a:effectLst>
            <a:outerShdw blurRad="635000" dist="254000" dir="1932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20100000" lon="19499988" rev="0"/>
            </a:camera>
            <a:lightRig rig="threePt" dir="t"/>
          </a:scene3d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714124" y="1220080"/>
            <a:ext cx="1956375" cy="32590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Owner site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web1.png"/>
          <p:cNvPicPr>
            <a:picLocks noChangeAspect="1"/>
          </p:cNvPicPr>
          <p:nvPr/>
        </p:nvPicPr>
        <p:blipFill>
          <a:blip r:embed="rId6"/>
          <a:srcRect l="4322"/>
          <a:stretch>
            <a:fillRect/>
          </a:stretch>
        </p:blipFill>
        <p:spPr>
          <a:xfrm>
            <a:off x="1140031" y="2680071"/>
            <a:ext cx="3947360" cy="2408071"/>
          </a:xfrm>
          <a:prstGeom prst="rect">
            <a:avLst/>
          </a:prstGeom>
          <a:effectLst>
            <a:outerShdw blurRad="635000" dist="254000" dir="19320000">
              <a:srgbClr val="000000">
                <a:alpha val="50000"/>
              </a:srgbClr>
            </a:outerShdw>
          </a:effectLst>
          <a:scene3d>
            <a:camera prst="orthographicFront">
              <a:rot lat="20099998" lon="19499998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763E-6 -7.79551E-7 L -0.14994 0.04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823E-7 4.96989E-6 L 0.14053 -0.0447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325E-7 1.57017E-6 L 0.24428 -0.06924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Kits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20 WIMM-specific APIs on top of Android</a:t>
            </a:r>
          </a:p>
          <a:p>
            <a:pPr lvl="1"/>
            <a:r>
              <a:rPr lang="en-US" dirty="0" smtClean="0"/>
              <a:t>Tutorials and Sample Code</a:t>
            </a:r>
          </a:p>
          <a:p>
            <a:pPr lvl="1"/>
            <a:r>
              <a:rPr lang="en-US" dirty="0" smtClean="0"/>
              <a:t>Emulator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Material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0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wimm Labs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business model built for scale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41197" y="2307765"/>
            <a:ext cx="2834640" cy="2103120"/>
          </a:xfrm>
          <a:prstGeom prst="rect">
            <a:avLst/>
          </a:prstGeom>
          <a:gradFill>
            <a:gsLst>
              <a:gs pos="0">
                <a:schemeClr val="accent4">
                  <a:alpha val="65000"/>
                </a:schemeClr>
              </a:gs>
              <a:gs pos="100000">
                <a:schemeClr val="accent1">
                  <a:alpha val="49000"/>
                </a:schemeClr>
              </a:gs>
            </a:gsLst>
          </a:gradFill>
          <a:effectLst>
            <a:outerShdw blurRad="654050" dist="495300" dir="20700000" algn="tl" rotWithShape="0">
              <a:srgbClr val="000000">
                <a:alpha val="69000"/>
              </a:srgbClr>
            </a:outerShdw>
          </a:effectLst>
          <a:scene3d>
            <a:camera prst="orthographicFront">
              <a:rot lat="1200000" lon="27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513424" y="4177490"/>
            <a:ext cx="2121408" cy="777503"/>
          </a:xfrm>
          <a:prstGeom prst="rect">
            <a:avLst/>
          </a:prstGeo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 vert="horz"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Licensees</a:t>
            </a:r>
            <a:endParaRPr kumimoji="0" lang="en-US" sz="2000" b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6249" y="2393550"/>
            <a:ext cx="2265921" cy="680215"/>
          </a:xfr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en-US" sz="2000" b="1" i="1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2000" b="1" i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rands,</a:t>
            </a:r>
          </a:p>
          <a:p>
            <a:r>
              <a:rPr lang="en-US" sz="2000" b="1" i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sector expertise,</a:t>
            </a:r>
          </a:p>
          <a:p>
            <a:r>
              <a:rPr lang="en-US" sz="2000" b="1" i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distribution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6738" y="2988297"/>
            <a:ext cx="2926080" cy="21945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58000"/>
                </a:schemeClr>
              </a:gs>
              <a:gs pos="100000">
                <a:schemeClr val="accent3">
                  <a:alpha val="51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654050" dist="495300" dir="20700000" rotWithShape="0">
              <a:srgbClr val="000000">
                <a:alpha val="69000"/>
              </a:srgbClr>
            </a:outerShdw>
          </a:effectLst>
          <a:scene3d>
            <a:camera prst="orthographicFront">
              <a:rot lat="1200000" lon="27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56280" y="4800600"/>
            <a:ext cx="2121408" cy="408020"/>
          </a:xfr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/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Android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81286" y="3079884"/>
            <a:ext cx="2483729" cy="680215"/>
          </a:xfr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/>
          <a:lstStyle/>
          <a:p>
            <a:r>
              <a:rPr lang="en-US" sz="20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  <a:r>
              <a:rPr lang="en-US" sz="20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evelopers,</a:t>
            </a:r>
          </a:p>
          <a:p>
            <a:r>
              <a:rPr lang="en-US" sz="20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0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icro apps</a:t>
            </a:r>
            <a:endParaRPr lang="en-US" sz="2000" b="1" i="1" cap="non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9040" y="3794703"/>
            <a:ext cx="3017520" cy="2286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45000"/>
                </a:schemeClr>
              </a:gs>
              <a:gs pos="100000">
                <a:schemeClr val="accent5">
                  <a:lumMod val="60000"/>
                  <a:lumOff val="40000"/>
                  <a:alpha val="45000"/>
                </a:schemeClr>
              </a:gs>
            </a:gsLst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654050" dist="495300" dir="20700000" algn="tl" rotWithShape="0">
              <a:srgbClr val="000000">
                <a:alpha val="69000"/>
              </a:srgbClr>
            </a:outerShdw>
          </a:effectLst>
          <a:scene3d>
            <a:camera prst="orthographicFront">
              <a:rot lat="1200000" lon="27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2797248" y="5885770"/>
            <a:ext cx="2121408" cy="536412"/>
          </a:xfrm>
          <a:prstGeom prst="rect">
            <a:avLst/>
          </a:prstGeo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 vert="horz"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Foxconn</a:t>
            </a:r>
            <a:endParaRPr kumimoji="0" lang="en-US" sz="2000" b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4792" y="3859800"/>
            <a:ext cx="2121408" cy="680215"/>
          </a:xfrm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/>
          <a:lstStyle/>
          <a:p>
            <a:r>
              <a:rPr lang="en-US" sz="2000" b="1" i="1" cap="non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000" b="1" i="1" cap="non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nvestment, manufacturing support</a:t>
            </a:r>
            <a:endParaRPr lang="en-US" b="1" i="1" cap="non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4196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Ted Ladd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Director, Developer Relations</a:t>
            </a:r>
          </a:p>
          <a:p>
            <a:r>
              <a:rPr lang="en-US" sz="2800" dirty="0" err="1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ted@wimm.com</a:t>
            </a:r>
            <a:endParaRPr lang="en-US" sz="2800" dirty="0" smtClean="0">
              <a:solidFill>
                <a:srgbClr val="FFFFFF"/>
              </a:solidFill>
              <a:latin typeface="Arial"/>
              <a:ea typeface="+mj-ea"/>
              <a:cs typeface="Arial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@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WIMMDev</a:t>
            </a:r>
            <a:endParaRPr lang="en-US" sz="4400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BizCar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19600"/>
            <a:ext cx="22098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129605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Open technology platform for personalized micro experiences through wearable devices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Company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6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4686" y="1616426"/>
            <a:ext cx="9144000" cy="4059211"/>
          </a:xfrm>
          <a:prstGeom prst="rect">
            <a:avLst/>
          </a:prstGeo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alpha val="0"/>
                </a:schemeClr>
              </a:gs>
            </a:gsLst>
          </a:gradFill>
          <a:ln>
            <a:noFill/>
          </a:ln>
          <a:effectLst>
            <a:outerShdw blurRad="127000" dist="61087" dir="54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3007" y="3377493"/>
            <a:ext cx="571500" cy="227874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2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6063" y="4130906"/>
            <a:ext cx="571500" cy="153569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2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8802" y="4535263"/>
            <a:ext cx="571500" cy="113133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2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0650" y="5410199"/>
            <a:ext cx="571500" cy="24603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2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882650" y="5657825"/>
            <a:ext cx="8261350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990800" y="5656237"/>
            <a:ext cx="130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FIXED</a:t>
            </a:r>
            <a:endParaRPr lang="en-US" sz="1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136919" y="5666601"/>
            <a:ext cx="173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all" dirty="0" smtClean="0">
                <a:solidFill>
                  <a:schemeClr val="bg2"/>
                </a:solidFill>
                <a:latin typeface="Arial"/>
                <a:cs typeface="Arial"/>
              </a:rPr>
              <a:t>Portable</a:t>
            </a:r>
            <a:endParaRPr lang="en-US" sz="1200" cap="all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181042" y="5656237"/>
            <a:ext cx="138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all" dirty="0" err="1" smtClean="0">
                <a:solidFill>
                  <a:schemeClr val="bg2"/>
                </a:solidFill>
                <a:latin typeface="Arial"/>
                <a:cs typeface="Arial"/>
              </a:rPr>
              <a:t>pocketable</a:t>
            </a:r>
            <a:endParaRPr lang="en-US" sz="1200" cap="all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698861" y="5656237"/>
            <a:ext cx="146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all" dirty="0" smtClean="0">
                <a:solidFill>
                  <a:srgbClr val="FF2B19"/>
                </a:solidFill>
                <a:latin typeface="Arial"/>
                <a:cs typeface="Arial"/>
              </a:rPr>
              <a:t>Wearable</a:t>
            </a:r>
            <a:endParaRPr lang="en-US" sz="1200" cap="all" dirty="0">
              <a:solidFill>
                <a:srgbClr val="FF2B19"/>
              </a:solidFill>
              <a:latin typeface="Arial"/>
              <a:cs typeface="Arial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962150" y="2269675"/>
            <a:ext cx="4982831" cy="204832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ot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20220000">
            <a:off x="3003205" y="2735247"/>
            <a:ext cx="2009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cs typeface="Arial"/>
              </a:rPr>
              <a:t>INCREASED</a:t>
            </a:r>
            <a:br>
              <a:rPr lang="en-US" sz="1300" dirty="0" smtClean="0">
                <a:solidFill>
                  <a:srgbClr val="FF0000"/>
                </a:solidFill>
                <a:cs typeface="Arial"/>
              </a:rPr>
            </a:br>
            <a:r>
              <a:rPr lang="en-US" sz="1300" dirty="0" smtClean="0">
                <a:solidFill>
                  <a:srgbClr val="FF0000"/>
                </a:solidFill>
                <a:cs typeface="Arial"/>
              </a:rPr>
              <a:t>ACCESSIBILITY</a:t>
            </a:r>
            <a:endParaRPr lang="en-US" sz="1300" dirty="0">
              <a:solidFill>
                <a:srgbClr val="FF0000"/>
              </a:solidFill>
              <a:cs typeface="Arial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rot="5400000" flipH="1" flipV="1">
            <a:off x="-976476" y="3800290"/>
            <a:ext cx="3716661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 rot="16200000">
            <a:off x="-447619" y="3457066"/>
            <a:ext cx="200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AVG SESSIONS</a:t>
            </a:r>
            <a:b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 PER DAY</a:t>
            </a:r>
            <a:endParaRPr lang="en-US" sz="1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105619" y="2269675"/>
            <a:ext cx="571500" cy="33865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desk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2" y="4392578"/>
            <a:ext cx="1425046" cy="1223164"/>
          </a:xfrm>
          <a:prstGeom prst="rect">
            <a:avLst/>
          </a:prstGeom>
        </p:spPr>
      </p:pic>
      <p:pic>
        <p:nvPicPr>
          <p:cNvPr id="25" name="Picture 24" descr="tab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35" y="3505200"/>
            <a:ext cx="889096" cy="1129827"/>
          </a:xfrm>
          <a:prstGeom prst="rect">
            <a:avLst/>
          </a:prstGeom>
        </p:spPr>
      </p:pic>
      <p:pic>
        <p:nvPicPr>
          <p:cNvPr id="27" name="Picture 26" descr="ph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776" y="2860361"/>
            <a:ext cx="625164" cy="1123262"/>
          </a:xfrm>
          <a:prstGeom prst="rect">
            <a:avLst/>
          </a:prstGeom>
        </p:spPr>
      </p:pic>
      <p:pic>
        <p:nvPicPr>
          <p:cNvPr id="24" name="Picture 23" descr="lapt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986861"/>
            <a:ext cx="1540940" cy="10075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33800" y="5943600"/>
            <a:ext cx="200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SESSION SPEED</a:t>
            </a:r>
            <a:b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(GLANCEABILITY)</a:t>
            </a:r>
            <a:endParaRPr lang="en-US" sz="1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weath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19723"/>
            <a:ext cx="914339" cy="999677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Inevitable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Micro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xiScene7.5x10_100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237207" y="2516590"/>
            <a:ext cx="4847281" cy="1922396"/>
            <a:chOff x="2237207" y="2516590"/>
            <a:chExt cx="4847281" cy="1922396"/>
          </a:xfrm>
        </p:grpSpPr>
        <p:sp>
          <p:nvSpPr>
            <p:cNvPr id="20" name="Parallelogram 19"/>
            <p:cNvSpPr/>
            <p:nvPr/>
          </p:nvSpPr>
          <p:spPr>
            <a:xfrm>
              <a:off x="4101543" y="2516590"/>
              <a:ext cx="2982945" cy="652449"/>
            </a:xfrm>
            <a:prstGeom prst="parallelogram">
              <a:avLst>
                <a:gd name="adj" fmla="val 141209"/>
              </a:avLst>
            </a:prstGeom>
            <a:gradFill>
              <a:gsLst>
                <a:gs pos="0">
                  <a:schemeClr val="accent2">
                    <a:lumMod val="50000"/>
                    <a:alpha val="80000"/>
                  </a:schemeClr>
                </a:gs>
                <a:gs pos="100000">
                  <a:schemeClr val="accent2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37207" y="2519956"/>
              <a:ext cx="4334320" cy="1919030"/>
              <a:chOff x="1239818" y="2438400"/>
              <a:chExt cx="4334320" cy="191903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>
                <a:off x="4025900" y="2438400"/>
                <a:ext cx="1548238" cy="1588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tx2"/>
                    </a:gs>
                    <a:gs pos="87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239818" y="2438400"/>
                <a:ext cx="2786082" cy="1919030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075231" y="2159038"/>
            <a:ext cx="13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/>
                </a:solidFill>
              </a:rPr>
              <a:t>FLIGHT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422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5231" y="2561999"/>
            <a:ext cx="1368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DEPARTS 6:55PM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5231" y="2719320"/>
            <a:ext cx="1368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GATE 3B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5231" y="2876641"/>
            <a:ext cx="1368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ON TIME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37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ikeScene7.5x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0059" y="2212040"/>
            <a:ext cx="3196779" cy="1137119"/>
            <a:chOff x="3340059" y="2212040"/>
            <a:chExt cx="3196779" cy="1137119"/>
          </a:xfrm>
        </p:grpSpPr>
        <p:grpSp>
          <p:nvGrpSpPr>
            <p:cNvPr id="4" name="Group 12"/>
            <p:cNvGrpSpPr/>
            <p:nvPr/>
          </p:nvGrpSpPr>
          <p:grpSpPr>
            <a:xfrm>
              <a:off x="3340059" y="2212040"/>
              <a:ext cx="2748769" cy="1137119"/>
              <a:chOff x="2825369" y="2438400"/>
              <a:chExt cx="2748769" cy="10231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>
                <a:off x="4025900" y="2438400"/>
                <a:ext cx="1548238" cy="1588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87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825369" y="2438400"/>
                <a:ext cx="1200531" cy="1023154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Parallelogram 11"/>
            <p:cNvSpPr/>
            <p:nvPr/>
          </p:nvSpPr>
          <p:spPr>
            <a:xfrm>
              <a:off x="3903457" y="2217854"/>
              <a:ext cx="2633381" cy="608586"/>
            </a:xfrm>
            <a:prstGeom prst="parallelogram">
              <a:avLst>
                <a:gd name="adj" fmla="val 105932"/>
              </a:avLst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64116" y="1842946"/>
            <a:ext cx="13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01:18:36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0884" y="2214931"/>
            <a:ext cx="1368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AVG MPH: 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0884" y="2545953"/>
            <a:ext cx="1368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ON TARGET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8403" y="2390563"/>
            <a:ext cx="1579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HEART RATE: 153</a:t>
            </a:r>
          </a:p>
        </p:txBody>
      </p:sp>
    </p:spTree>
    <p:extLst>
      <p:ext uri="{BB962C8B-B14F-4D97-AF65-F5344CB8AC3E}">
        <p14:creationId xmlns:p14="http://schemas.microsoft.com/office/powerpoint/2010/main" val="2878881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packScene_0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302958" y="1188390"/>
            <a:ext cx="4633659" cy="4252485"/>
            <a:chOff x="-302958" y="1188390"/>
            <a:chExt cx="4633659" cy="4252485"/>
          </a:xfrm>
        </p:grpSpPr>
        <p:sp>
          <p:nvSpPr>
            <p:cNvPr id="21" name="Parallelogram 20"/>
            <p:cNvSpPr/>
            <p:nvPr/>
          </p:nvSpPr>
          <p:spPr>
            <a:xfrm flipH="1">
              <a:off x="-302958" y="1188390"/>
              <a:ext cx="3239289" cy="780609"/>
            </a:xfrm>
            <a:prstGeom prst="parallelogram">
              <a:avLst>
                <a:gd name="adj" fmla="val 36942"/>
              </a:avLst>
            </a:prstGeom>
            <a:gradFill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 flipH="1" flipV="1">
              <a:off x="342900" y="1195465"/>
              <a:ext cx="3987801" cy="4245410"/>
              <a:chOff x="1837077" y="-1913714"/>
              <a:chExt cx="3987801" cy="424541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522747" y="2331695"/>
                <a:ext cx="2302131" cy="1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87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59495" y="-636132"/>
                <a:ext cx="4240834" cy="1685670"/>
              </a:xfrm>
              <a:prstGeom prst="line">
                <a:avLst/>
              </a:prstGeom>
              <a:ln w="6350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861637" y="1574620"/>
            <a:ext cx="1368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CHECKED 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636" y="1219709"/>
            <a:ext cx="187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LONDON PLAZA HOTEL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637" y="1415131"/>
            <a:ext cx="1368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1348 1</a:t>
            </a:r>
            <a:r>
              <a:rPr lang="en-US" sz="1000" baseline="30000" dirty="0" smtClean="0">
                <a:solidFill>
                  <a:schemeClr val="bg1"/>
                </a:solidFill>
              </a:rPr>
              <a:t>ST</a:t>
            </a:r>
            <a:r>
              <a:rPr lang="en-US" sz="1000" dirty="0" smtClean="0">
                <a:solidFill>
                  <a:schemeClr val="bg1"/>
                </a:solidFill>
              </a:rPr>
              <a:t> 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637" y="790659"/>
            <a:ext cx="13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foursquare</a:t>
            </a:r>
          </a:p>
        </p:txBody>
      </p:sp>
      <p:sp>
        <p:nvSpPr>
          <p:cNvPr id="3" name="Rectangle 2"/>
          <p:cNvSpPr/>
          <p:nvPr/>
        </p:nvSpPr>
        <p:spPr>
          <a:xfrm rot="19771751">
            <a:off x="4318711" y="5233111"/>
            <a:ext cx="279202" cy="27920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1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Apps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577200" y="2690000"/>
            <a:ext cx="16093440" cy="1466215"/>
            <a:chOff x="-577200" y="2690000"/>
            <a:chExt cx="16093440" cy="1466215"/>
          </a:xfrm>
          <a:effectLst/>
        </p:grpSpPr>
        <p:pic>
          <p:nvPicPr>
            <p:cNvPr id="33" name="Picture 32" descr="weather_los-gatos_da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84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Picture 33" descr="Light_1-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960" y="2693175"/>
              <a:ext cx="1463040" cy="1463040"/>
            </a:xfrm>
            <a:prstGeom prst="rect">
              <a:avLst/>
            </a:prstGeom>
          </p:spPr>
        </p:pic>
        <p:pic>
          <p:nvPicPr>
            <p:cNvPr id="35" name="Picture 34" descr="timer_start_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2712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Picture 35" descr="02_gl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888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Picture 36" descr="07_fl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192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" name="Picture 37" descr="Settings_Wi-Fi_On-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5320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Picture 38" descr="Settings_Sound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59016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" name="Picture 39" descr="gopro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800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 descr="08_worldclock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0104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Picture 41" descr="peel2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7200" y="2693175"/>
              <a:ext cx="1463040" cy="1463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64080" y="2690000"/>
              <a:ext cx="1463040" cy="1463040"/>
            </a:xfrm>
            <a:prstGeom prst="rect">
              <a:avLst/>
            </a:prstGeom>
          </p:spPr>
        </p:pic>
      </p:grpSp>
      <p:pic>
        <p:nvPicPr>
          <p:cNvPr id="44" name="Picture 43" descr="watch_shadow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8673" y="1865376"/>
            <a:ext cx="2847822" cy="3502152"/>
          </a:xfrm>
          <a:prstGeom prst="rect">
            <a:avLst/>
          </a:prstGeom>
        </p:spPr>
      </p:pic>
      <p:pic>
        <p:nvPicPr>
          <p:cNvPr id="45" name="Picture 44" descr="watch_straigh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4073" y="1866900"/>
            <a:ext cx="2847822" cy="3502152"/>
          </a:xfrm>
          <a:prstGeom prst="rect">
            <a:avLst/>
          </a:prstGeom>
        </p:spPr>
      </p:pic>
      <p:pic>
        <p:nvPicPr>
          <p:cNvPr id="46" name="Picture 45" descr="watch_highligh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3705" y="2477279"/>
            <a:ext cx="2052507" cy="1792224"/>
          </a:xfrm>
          <a:prstGeom prst="rect">
            <a:avLst/>
          </a:prstGeom>
        </p:spPr>
      </p:pic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811127" y="2690000"/>
            <a:ext cx="1464628" cy="1467803"/>
            <a:chOff x="3811127" y="2690000"/>
            <a:chExt cx="1464628" cy="146780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811920" y="2690000"/>
              <a:ext cx="1463040" cy="1588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6350" dir="540000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3078813" y="3423108"/>
              <a:ext cx="1466215" cy="1588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7239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43043" y="3425092"/>
              <a:ext cx="1463835" cy="1588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2715" y="4156215"/>
              <a:ext cx="1461451" cy="1588"/>
            </a:xfrm>
            <a:prstGeom prst="line">
              <a:avLst/>
            </a:prstGeom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90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4 4.44444E-6 L -0.15937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5937 4.44444E-6 L -0.32049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2049 4.44444E-6 L -0.48073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8073 4.44444E-6 L -0.63993 4.4444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>
          <a:xfrm>
            <a:off x="882650" y="3251199"/>
            <a:ext cx="8032750" cy="609601"/>
          </a:xfrm>
        </p:spPr>
        <p:txBody>
          <a:bodyPr/>
          <a:lstStyle/>
          <a:p>
            <a:r>
              <a:rPr lang="en-US" dirty="0" smtClean="0"/>
              <a:t>WIMM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MM_051911pptemplate">
  <a:themeElements>
    <a:clrScheme name="WIMM">
      <a:dk1>
        <a:srgbClr val="7C6E67"/>
      </a:dk1>
      <a:lt1>
        <a:srgbClr val="FFFFFF"/>
      </a:lt1>
      <a:dk2>
        <a:srgbClr val="2E2526"/>
      </a:dk2>
      <a:lt2>
        <a:srgbClr val="CCBEB7"/>
      </a:lt2>
      <a:accent1>
        <a:srgbClr val="FF2B19"/>
      </a:accent1>
      <a:accent2>
        <a:srgbClr val="9A8C85"/>
      </a:accent2>
      <a:accent3>
        <a:srgbClr val="8E9300"/>
      </a:accent3>
      <a:accent4>
        <a:srgbClr val="A63F1E"/>
      </a:accent4>
      <a:accent5>
        <a:srgbClr val="7E99AA"/>
      </a:accent5>
      <a:accent6>
        <a:srgbClr val="C79316"/>
      </a:accent6>
      <a:hlink>
        <a:srgbClr val="003479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100000">
              <a:schemeClr val="accent1"/>
            </a:gs>
          </a:gsLst>
        </a:gra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IMM Dark">
  <a:themeElements>
    <a:clrScheme name="WIMM">
      <a:dk1>
        <a:srgbClr val="7C6E67"/>
      </a:dk1>
      <a:lt1>
        <a:srgbClr val="FFFFFF"/>
      </a:lt1>
      <a:dk2>
        <a:srgbClr val="2E2526"/>
      </a:dk2>
      <a:lt2>
        <a:srgbClr val="CCBEB7"/>
      </a:lt2>
      <a:accent1>
        <a:srgbClr val="FF2B19"/>
      </a:accent1>
      <a:accent2>
        <a:srgbClr val="9A8C85"/>
      </a:accent2>
      <a:accent3>
        <a:srgbClr val="8E9300"/>
      </a:accent3>
      <a:accent4>
        <a:srgbClr val="A63F1E"/>
      </a:accent4>
      <a:accent5>
        <a:srgbClr val="7E99AA"/>
      </a:accent5>
      <a:accent6>
        <a:srgbClr val="C79316"/>
      </a:accent6>
      <a:hlink>
        <a:srgbClr val="003479"/>
      </a:hlink>
      <a:folHlink>
        <a:srgbClr val="B3B3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100000">
              <a:schemeClr val="accent1"/>
            </a:gs>
          </a:gsLst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IMM Medium">
  <a:themeElements>
    <a:clrScheme name="Custom 8">
      <a:dk1>
        <a:srgbClr val="7C6E67"/>
      </a:dk1>
      <a:lt1>
        <a:srgbClr val="FFFFFF"/>
      </a:lt1>
      <a:dk2>
        <a:srgbClr val="251D1C"/>
      </a:dk2>
      <a:lt2>
        <a:srgbClr val="CCBEB7"/>
      </a:lt2>
      <a:accent1>
        <a:srgbClr val="F05133"/>
      </a:accent1>
      <a:accent2>
        <a:srgbClr val="9A8C85"/>
      </a:accent2>
      <a:accent3>
        <a:srgbClr val="8E9300"/>
      </a:accent3>
      <a:accent4>
        <a:srgbClr val="A63F1E"/>
      </a:accent4>
      <a:accent5>
        <a:srgbClr val="7E99AA"/>
      </a:accent5>
      <a:accent6>
        <a:srgbClr val="C79316"/>
      </a:accent6>
      <a:hlink>
        <a:srgbClr val="003479"/>
      </a:hlink>
      <a:folHlink>
        <a:srgbClr val="B3B3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IMM Light">
  <a:themeElements>
    <a:clrScheme name="Custom 8">
      <a:dk1>
        <a:srgbClr val="7C6E67"/>
      </a:dk1>
      <a:lt1>
        <a:srgbClr val="FFFFFF"/>
      </a:lt1>
      <a:dk2>
        <a:srgbClr val="251D1C"/>
      </a:dk2>
      <a:lt2>
        <a:srgbClr val="CCBEB7"/>
      </a:lt2>
      <a:accent1>
        <a:srgbClr val="F05133"/>
      </a:accent1>
      <a:accent2>
        <a:srgbClr val="9A8C85"/>
      </a:accent2>
      <a:accent3>
        <a:srgbClr val="8E9300"/>
      </a:accent3>
      <a:accent4>
        <a:srgbClr val="A63F1E"/>
      </a:accent4>
      <a:accent5>
        <a:srgbClr val="7E99AA"/>
      </a:accent5>
      <a:accent6>
        <a:srgbClr val="C79316"/>
      </a:accent6>
      <a:hlink>
        <a:srgbClr val="003479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WIMM_051911pptemplate.potx</Template>
  <TotalTime>12037</TotalTime>
  <Words>269</Words>
  <Application>Microsoft Macintosh PowerPoint</Application>
  <PresentationFormat>On-screen Show (4:3)</PresentationFormat>
  <Paragraphs>116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WIMM_051911pptemplate</vt:lpstr>
      <vt:lpstr>WIMM Dark</vt:lpstr>
      <vt:lpstr>WIMM Medium</vt:lpstr>
      <vt:lpstr>WIMM Light</vt:lpstr>
      <vt:lpstr>Wearable Technology</vt:lpstr>
      <vt:lpstr>Agenda</vt:lpstr>
      <vt:lpstr>Inevitable Progression</vt:lpstr>
      <vt:lpstr>1</vt:lpstr>
      <vt:lpstr>PowerPoint Presentation</vt:lpstr>
      <vt:lpstr>PowerPoint Presentation</vt:lpstr>
      <vt:lpstr>PowerPoint Presentation</vt:lpstr>
      <vt:lpstr>Micro Apps</vt:lpstr>
      <vt:lpstr>2</vt:lpstr>
      <vt:lpstr>Demo</vt:lpstr>
      <vt:lpstr>The WIMM Module</vt:lpstr>
      <vt:lpstr>WIMM One</vt:lpstr>
      <vt:lpstr>Web Services</vt:lpstr>
      <vt:lpstr>Development Kits</vt:lpstr>
      <vt:lpstr>3</vt:lpstr>
      <vt:lpstr>A business model built for scale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</dc:title>
  <dc:creator>Molly OShea</dc:creator>
  <cp:lastModifiedBy>Ted Ladd</cp:lastModifiedBy>
  <cp:revision>134</cp:revision>
  <cp:lastPrinted>2011-07-13T16:19:49Z</cp:lastPrinted>
  <dcterms:created xsi:type="dcterms:W3CDTF">2011-06-07T23:18:14Z</dcterms:created>
  <dcterms:modified xsi:type="dcterms:W3CDTF">2011-10-14T03:24:29Z</dcterms:modified>
</cp:coreProperties>
</file>